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3" r:id="rId2"/>
    <p:sldId id="258" r:id="rId3"/>
    <p:sldId id="261" r:id="rId4"/>
    <p:sldId id="286" r:id="rId5"/>
    <p:sldId id="285" r:id="rId6"/>
    <p:sldId id="273" r:id="rId7"/>
    <p:sldId id="275" r:id="rId8"/>
    <p:sldId id="277" r:id="rId9"/>
    <p:sldId id="279" r:id="rId10"/>
    <p:sldId id="276" r:id="rId11"/>
  </p:sldIdLst>
  <p:sldSz cx="12192000" cy="6858000"/>
  <p:notesSz cx="6858000" cy="9144000"/>
  <p:embeddedFontLst>
    <p:embeddedFont>
      <p:font typeface="Noto Sans KR Black" panose="020B0600000101010101" charset="-127"/>
      <p:bold r:id="rId13"/>
    </p:embeddedFont>
    <p:embeddedFont>
      <p:font typeface="Noto Sans KR Bold" panose="020B0600000101010101" charset="-127"/>
      <p:bold r:id="rId14"/>
    </p:embeddedFont>
    <p:embeddedFont>
      <p:font typeface="Noto Sans KR Medium" panose="020B0600000101010101" charset="-127"/>
      <p:regular r:id="rId15"/>
    </p:embeddedFont>
    <p:embeddedFont>
      <p:font typeface="Noto Sans KR Regular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13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5D5D5D"/>
    <a:srgbClr val="44499C"/>
    <a:srgbClr val="BBBBBB"/>
    <a:srgbClr val="FAF7FF"/>
    <a:srgbClr val="EEEEEE"/>
    <a:srgbClr val="262626"/>
    <a:srgbClr val="626262"/>
    <a:srgbClr val="EAEAEA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11" autoAdjust="0"/>
    <p:restoredTop sz="92801" autoAdjust="0"/>
  </p:normalViewPr>
  <p:slideViewPr>
    <p:cSldViewPr snapToGrid="0" showGuides="1">
      <p:cViewPr varScale="1">
        <p:scale>
          <a:sx n="80" d="100"/>
          <a:sy n="80" d="100"/>
        </p:scale>
        <p:origin x="114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E3E52-C792-41BA-A2D1-F8972C5EBB40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1BE1D-D91A-4BCE-A9A9-CCFA45F80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463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/>
              <a:t>EDA </a:t>
            </a:r>
            <a:r>
              <a:rPr lang="ko-KR" altLang="en-US" dirty="0"/>
              <a:t>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EDA</a:t>
            </a:r>
            <a:r>
              <a:rPr lang="ko-KR" altLang="en-US" dirty="0"/>
              <a:t>의 목적은 데이터의 구성요소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패턴 등 상관관계와 패턴을 파악하여</a:t>
            </a:r>
            <a:endParaRPr lang="en-US" altLang="ko-KR" dirty="0"/>
          </a:p>
          <a:p>
            <a:r>
              <a:rPr lang="ko-KR" altLang="en-US" dirty="0"/>
              <a:t>데이터 기반의 의사 결정 인사이트를 얻는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과정은 위에 보시는 데이터 분포 확인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r>
              <a:rPr lang="ko-KR" altLang="en-US" dirty="0"/>
              <a:t> 대체</a:t>
            </a:r>
            <a:r>
              <a:rPr lang="en-US" altLang="ko-KR" dirty="0"/>
              <a:t>, </a:t>
            </a:r>
            <a:r>
              <a:rPr lang="ko-KR" altLang="en-US" dirty="0"/>
              <a:t>시각화</a:t>
            </a:r>
            <a:r>
              <a:rPr lang="en-US" altLang="ko-KR" dirty="0"/>
              <a:t>, Feature </a:t>
            </a:r>
            <a:r>
              <a:rPr lang="ko-KR" altLang="en-US" dirty="0"/>
              <a:t>선별 </a:t>
            </a:r>
            <a:r>
              <a:rPr lang="en-US" altLang="ko-KR" dirty="0"/>
              <a:t>4</a:t>
            </a:r>
            <a:r>
              <a:rPr lang="ko-KR" altLang="en-US" dirty="0"/>
              <a:t>가지 단계로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BE1D-D91A-4BCE-A9A9-CCFA45F80E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9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/>
              <a:t>EDA </a:t>
            </a:r>
            <a:r>
              <a:rPr lang="ko-KR" altLang="en-US" dirty="0"/>
              <a:t>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EDA</a:t>
            </a:r>
            <a:r>
              <a:rPr lang="ko-KR" altLang="en-US" dirty="0"/>
              <a:t>의 목적은 데이터의 구성요소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패턴 등 상관관계와 패턴을 파악하여</a:t>
            </a:r>
            <a:endParaRPr lang="en-US" altLang="ko-KR" dirty="0"/>
          </a:p>
          <a:p>
            <a:r>
              <a:rPr lang="ko-KR" altLang="en-US" dirty="0"/>
              <a:t>데이터 기반의 의사 결정 인사이트를 얻는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과정은 위에 보시는 데이터 분포 확인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r>
              <a:rPr lang="ko-KR" altLang="en-US" dirty="0"/>
              <a:t> 대체</a:t>
            </a:r>
            <a:r>
              <a:rPr lang="en-US" altLang="ko-KR" dirty="0"/>
              <a:t>, </a:t>
            </a:r>
            <a:r>
              <a:rPr lang="ko-KR" altLang="en-US" dirty="0"/>
              <a:t>시각화</a:t>
            </a:r>
            <a:r>
              <a:rPr lang="en-US" altLang="ko-KR" dirty="0"/>
              <a:t>, Feature </a:t>
            </a:r>
            <a:r>
              <a:rPr lang="ko-KR" altLang="en-US" dirty="0"/>
              <a:t>선별 </a:t>
            </a:r>
            <a:r>
              <a:rPr lang="en-US" altLang="ko-KR" dirty="0"/>
              <a:t>4</a:t>
            </a:r>
            <a:r>
              <a:rPr lang="ko-KR" altLang="en-US" dirty="0"/>
              <a:t>가지 단계로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BE1D-D91A-4BCE-A9A9-CCFA45F80E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05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데이터의 분포를 파악하기 위해 각 </a:t>
            </a:r>
            <a:r>
              <a:rPr lang="en-US" altLang="ko-KR" dirty="0"/>
              <a:t>stage </a:t>
            </a:r>
            <a:r>
              <a:rPr lang="ko-KR" altLang="en-US" dirty="0"/>
              <a:t>별 </a:t>
            </a:r>
            <a:r>
              <a:rPr lang="en-US" altLang="ko-KR" dirty="0"/>
              <a:t>box plot</a:t>
            </a:r>
            <a:r>
              <a:rPr lang="ko-KR" altLang="en-US" dirty="0"/>
              <a:t>을 그리며 양품과 불량의 데이터를 확인했습니다</a:t>
            </a:r>
            <a:r>
              <a:rPr lang="en-US" altLang="ko-KR" dirty="0"/>
              <a:t>. </a:t>
            </a:r>
            <a:r>
              <a:rPr lang="ko-KR" altLang="en-US" dirty="0"/>
              <a:t>빨간 박스를 보시면</a:t>
            </a:r>
            <a:r>
              <a:rPr lang="en-US" altLang="ko-KR" dirty="0"/>
              <a:t>, </a:t>
            </a:r>
            <a:r>
              <a:rPr lang="ko-KR" altLang="en-US" dirty="0"/>
              <a:t>양품과 불량품의 편차가 있음을 알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Stage1 </a:t>
            </a:r>
            <a:r>
              <a:rPr lang="ko-KR" altLang="en-US" dirty="0"/>
              <a:t>뿐만 아니라 모든 </a:t>
            </a:r>
            <a:r>
              <a:rPr lang="en-US" altLang="ko-KR" dirty="0"/>
              <a:t>stage2,3,4,5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 양품과 불량품의 편차를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직관적으로 어떤 </a:t>
            </a:r>
            <a:r>
              <a:rPr lang="en-US" altLang="ko-KR" dirty="0"/>
              <a:t>feature</a:t>
            </a:r>
            <a:r>
              <a:rPr lang="ko-KR" altLang="en-US" dirty="0"/>
              <a:t>가 불량에 영향을 끼치는지에 대해 파악할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BE1D-D91A-4BCE-A9A9-CCFA45F80E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7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40</a:t>
            </a:r>
            <a:r>
              <a:rPr lang="ko-KR" altLang="en-US" dirty="0"/>
              <a:t>가지의 </a:t>
            </a:r>
            <a:r>
              <a:rPr lang="en-US" altLang="ko-KR" dirty="0"/>
              <a:t>Feature </a:t>
            </a:r>
            <a:r>
              <a:rPr lang="ko-KR" altLang="en-US" dirty="0"/>
              <a:t>중 온도 습도를 제외한 모든 부분에서 </a:t>
            </a:r>
            <a:r>
              <a:rPr lang="ko-KR" altLang="en-US" dirty="0" err="1"/>
              <a:t>결측치가</a:t>
            </a:r>
            <a:r>
              <a:rPr lang="ko-KR" altLang="en-US" dirty="0"/>
              <a:t> 발견되었습니다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전체 데이터 셋이 많지 않은 경우</a:t>
            </a:r>
            <a:r>
              <a:rPr lang="en-US" altLang="ko-KR" dirty="0"/>
              <a:t>, </a:t>
            </a:r>
            <a:r>
              <a:rPr lang="ko-KR" altLang="en-US" dirty="0" err="1"/>
              <a:t>결측치가</a:t>
            </a:r>
            <a:r>
              <a:rPr lang="ko-KR" altLang="en-US" dirty="0"/>
              <a:t> 발생한 부분을 제거하면</a:t>
            </a:r>
            <a:r>
              <a:rPr lang="en-US" altLang="ko-KR" dirty="0"/>
              <a:t> </a:t>
            </a:r>
            <a:r>
              <a:rPr lang="ko-KR" altLang="en-US" dirty="0"/>
              <a:t>많은 정보를 손실할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그렇기에 </a:t>
            </a:r>
            <a:r>
              <a:rPr lang="en-US" altLang="ko-KR" dirty="0"/>
              <a:t>0, </a:t>
            </a:r>
            <a:r>
              <a:rPr lang="ko-KR" altLang="en-US" dirty="0" err="1"/>
              <a:t>보간법</a:t>
            </a:r>
            <a:r>
              <a:rPr lang="en-US" altLang="ko-KR" dirty="0"/>
              <a:t>, </a:t>
            </a:r>
            <a:r>
              <a:rPr lang="ko-KR" altLang="en-US" dirty="0" err="1"/>
              <a:t>최빈값</a:t>
            </a:r>
            <a:r>
              <a:rPr lang="en-US" altLang="ko-KR" dirty="0"/>
              <a:t>, </a:t>
            </a:r>
            <a:r>
              <a:rPr lang="ko-KR" altLang="en-US" dirty="0"/>
              <a:t>중앙값</a:t>
            </a:r>
            <a:r>
              <a:rPr lang="en-US" altLang="ko-KR" dirty="0"/>
              <a:t>, MICE </a:t>
            </a:r>
            <a:r>
              <a:rPr lang="ko-KR" altLang="en-US" dirty="0"/>
              <a:t>등의 방법으로 </a:t>
            </a:r>
            <a:r>
              <a:rPr lang="ko-KR" altLang="en-US" dirty="0" err="1"/>
              <a:t>결측치를</a:t>
            </a:r>
            <a:r>
              <a:rPr lang="ko-KR" altLang="en-US" dirty="0"/>
              <a:t> 처리하였고</a:t>
            </a:r>
            <a:r>
              <a:rPr lang="en-US" altLang="ko-KR" dirty="0"/>
              <a:t>, </a:t>
            </a:r>
            <a:r>
              <a:rPr lang="ko-KR" altLang="en-US" dirty="0"/>
              <a:t>간단한 모델링을 통해</a:t>
            </a:r>
            <a:endParaRPr lang="en-US" altLang="ko-KR" dirty="0"/>
          </a:p>
          <a:p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성능이 가장 높게 나오는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MICE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방법을 택하여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결측치를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처리하였습니다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dirty="0"/>
          </a:p>
          <a:p>
            <a:r>
              <a:rPr lang="en-US" altLang="ko-KR" dirty="0"/>
              <a:t>MICE</a:t>
            </a:r>
            <a:r>
              <a:rPr lang="ko-KR" altLang="en-US" dirty="0"/>
              <a:t>는 </a:t>
            </a:r>
            <a:r>
              <a:rPr lang="ko-KR" altLang="en-US" dirty="0" err="1"/>
              <a:t>결측값을</a:t>
            </a:r>
            <a:r>
              <a:rPr lang="ko-KR" altLang="en-US" dirty="0"/>
              <a:t> 여러 번 대체하는 다중 대체 방법을 사용합니다</a:t>
            </a:r>
            <a:r>
              <a:rPr lang="en-US" altLang="ko-KR" dirty="0"/>
              <a:t>. </a:t>
            </a:r>
            <a:r>
              <a:rPr lang="ko-KR" altLang="en-US" dirty="0"/>
              <a:t>임의로 </a:t>
            </a:r>
            <a:r>
              <a:rPr lang="ko-KR" altLang="en-US" dirty="0" err="1"/>
              <a:t>결측값을</a:t>
            </a:r>
            <a:r>
              <a:rPr lang="ko-KR" altLang="en-US" dirty="0"/>
              <a:t> 대체하는 것이 아닌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다른 변수를 기반으로 </a:t>
            </a:r>
            <a:r>
              <a:rPr lang="ko-KR" altLang="en-US" dirty="0" err="1"/>
              <a:t>결측값을</a:t>
            </a:r>
            <a:r>
              <a:rPr lang="ko-KR" altLang="en-US" dirty="0"/>
              <a:t> 예측하여 대체하기에 변수 간의 관계를 보다 정확하게 모델링할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BE1D-D91A-4BCE-A9A9-CCFA45F80E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9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Feature </a:t>
            </a:r>
            <a:r>
              <a:rPr lang="ko-KR" altLang="en-US" dirty="0"/>
              <a:t>중요도를 파악하기 위해 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모델을 통해 </a:t>
            </a:r>
            <a:r>
              <a:rPr lang="ko-KR" altLang="en-US" dirty="0" err="1"/>
              <a:t>시각화하였습니다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개별 </a:t>
            </a:r>
            <a:r>
              <a:rPr lang="en-US" altLang="ko-KR" dirty="0"/>
              <a:t>stage</a:t>
            </a:r>
            <a:r>
              <a:rPr lang="ko-KR" altLang="en-US" dirty="0"/>
              <a:t>별 중요도와</a:t>
            </a:r>
            <a:r>
              <a:rPr lang="en-US" altLang="ko-KR" dirty="0"/>
              <a:t>, </a:t>
            </a:r>
            <a:r>
              <a:rPr lang="ko-KR" altLang="en-US" dirty="0"/>
              <a:t>전체 </a:t>
            </a:r>
            <a:r>
              <a:rPr lang="en-US" altLang="ko-KR" dirty="0"/>
              <a:t>feature </a:t>
            </a:r>
            <a:r>
              <a:rPr lang="ko-KR" altLang="en-US" dirty="0"/>
              <a:t>중요도입니다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BE1D-D91A-4BCE-A9A9-CCFA45F80E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57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label </a:t>
            </a:r>
            <a:r>
              <a:rPr lang="ko-KR" altLang="en-US" dirty="0"/>
              <a:t>을 정상과 불량으로 나누어 각 </a:t>
            </a:r>
            <a:r>
              <a:rPr lang="en-US" altLang="ko-KR" dirty="0"/>
              <a:t>stage</a:t>
            </a:r>
            <a:r>
              <a:rPr lang="ko-KR" altLang="en-US" dirty="0"/>
              <a:t>의 어떤 </a:t>
            </a:r>
            <a:r>
              <a:rPr lang="en-US" altLang="ko-KR" dirty="0"/>
              <a:t>feature</a:t>
            </a:r>
            <a:r>
              <a:rPr lang="ko-KR" altLang="en-US" dirty="0"/>
              <a:t>가 다른 </a:t>
            </a:r>
            <a:r>
              <a:rPr lang="en-US" altLang="ko-KR" dirty="0"/>
              <a:t>stage</a:t>
            </a:r>
            <a:r>
              <a:rPr lang="ko-KR" altLang="en-US" dirty="0"/>
              <a:t>에 영향을 끼치는지 파악하기 위해 </a:t>
            </a:r>
            <a:r>
              <a:rPr lang="en-US" altLang="ko-KR" dirty="0"/>
              <a:t>heatmap </a:t>
            </a:r>
            <a:r>
              <a:rPr lang="ko-KR" altLang="en-US" dirty="0"/>
              <a:t>을 통해 분석하였습니다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이를 통해 정상에서 상관관계가 높게 나오지만 불량에서 상관관계가 낮게 나온다면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반대로 정상에서는 상관관계가 낮게 나오지만</a:t>
            </a:r>
            <a:r>
              <a:rPr lang="en-US" altLang="ko-KR" dirty="0"/>
              <a:t>, </a:t>
            </a:r>
            <a:r>
              <a:rPr lang="ko-KR" altLang="en-US" dirty="0"/>
              <a:t>불량에서 상관관계가 높게 나온다면 불량에 영향을 주는 주요한 인자일 확률이 높을 것으로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모든 스테이지마다 정상과 불량일 때의 상관관계 차이를 다시 </a:t>
            </a:r>
            <a:r>
              <a:rPr lang="ko-KR" altLang="en-US" dirty="0" err="1"/>
              <a:t>히트맵을</a:t>
            </a:r>
            <a:r>
              <a:rPr lang="ko-KR" altLang="en-US" dirty="0"/>
              <a:t> 통해 그렸고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주요하다고 생각되는 피처와</a:t>
            </a:r>
            <a:r>
              <a:rPr lang="en-US" altLang="ko-KR" dirty="0"/>
              <a:t>, </a:t>
            </a:r>
            <a:r>
              <a:rPr lang="ko-KR" altLang="en-US" dirty="0"/>
              <a:t>분석에 영향을 주지 못하는 </a:t>
            </a:r>
            <a:r>
              <a:rPr lang="en-US" altLang="ko-KR" dirty="0"/>
              <a:t>feature</a:t>
            </a:r>
            <a:r>
              <a:rPr lang="ko-KR" altLang="en-US" dirty="0"/>
              <a:t>를 선별하였습니다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BE1D-D91A-4BCE-A9A9-CCFA45F80E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12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히스토그램을 그려 정상과 불량의 히스토그램이 겹치는 비율을 조사하였고</a:t>
            </a:r>
            <a:r>
              <a:rPr lang="en-US" altLang="ko-KR" dirty="0"/>
              <a:t>, viscosity, density </a:t>
            </a:r>
            <a:r>
              <a:rPr lang="ko-KR" altLang="en-US" dirty="0"/>
              <a:t>와 같은 </a:t>
            </a:r>
            <a:r>
              <a:rPr lang="en-US" altLang="ko-KR" dirty="0"/>
              <a:t>feature </a:t>
            </a:r>
            <a:r>
              <a:rPr lang="ko-KR" altLang="en-US" dirty="0"/>
              <a:t>는 많이 벗어나는 모습을 확인하였습니다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점을 주요 </a:t>
            </a:r>
            <a:r>
              <a:rPr lang="en-US" altLang="ko-KR" dirty="0"/>
              <a:t>feature</a:t>
            </a:r>
            <a:r>
              <a:rPr lang="ko-KR" altLang="en-US" dirty="0"/>
              <a:t>와 제거할 </a:t>
            </a:r>
            <a:r>
              <a:rPr lang="en-US" altLang="ko-KR" dirty="0"/>
              <a:t>feature </a:t>
            </a:r>
            <a:r>
              <a:rPr lang="ko-KR" altLang="en-US" dirty="0"/>
              <a:t>의 기준으로 삼았습니다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BE1D-D91A-4BCE-A9A9-CCFA45F80E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47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과정의 기준을 통해 온도</a:t>
            </a:r>
            <a:r>
              <a:rPr lang="en-US" altLang="ko-KR" dirty="0"/>
              <a:t>&amp;</a:t>
            </a:r>
            <a:r>
              <a:rPr lang="ko-KR" altLang="en-US" dirty="0"/>
              <a:t>습도 </a:t>
            </a:r>
            <a:r>
              <a:rPr lang="en-US" altLang="ko-KR" dirty="0"/>
              <a:t>feature</a:t>
            </a:r>
            <a:r>
              <a:rPr lang="ko-KR" altLang="en-US" dirty="0"/>
              <a:t>는 변화량이 매우 적어 사실상 불량을 판단하는 분석에 영향을 크게 끼치지 않는다고 추정하여 삭제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</a:t>
            </a:r>
            <a:r>
              <a:rPr lang="en-US" altLang="ko-KR" dirty="0"/>
              <a:t>feature</a:t>
            </a:r>
            <a:r>
              <a:rPr lang="ko-KR" altLang="en-US" dirty="0"/>
              <a:t>의 경우 </a:t>
            </a:r>
            <a:r>
              <a:rPr lang="ko-KR" altLang="en-US" dirty="0" err="1"/>
              <a:t>히트맵</a:t>
            </a:r>
            <a:r>
              <a:rPr lang="en-US" altLang="ko-KR" dirty="0"/>
              <a:t>, </a:t>
            </a:r>
            <a:r>
              <a:rPr lang="ko-KR" altLang="en-US" dirty="0"/>
              <a:t>히스토그램</a:t>
            </a:r>
            <a:r>
              <a:rPr lang="en-US" altLang="ko-KR" dirty="0"/>
              <a:t>, </a:t>
            </a:r>
            <a:r>
              <a:rPr lang="ko-KR" altLang="en-US" dirty="0"/>
              <a:t>피처중요도 등을 판단하여 제거하였고 총 </a:t>
            </a:r>
            <a:r>
              <a:rPr lang="en-US" altLang="ko-KR" dirty="0"/>
              <a:t>22</a:t>
            </a:r>
            <a:r>
              <a:rPr lang="ko-KR" altLang="en-US" dirty="0"/>
              <a:t>개의 주요 </a:t>
            </a:r>
            <a:r>
              <a:rPr lang="en-US" altLang="ko-KR" dirty="0"/>
              <a:t>feature </a:t>
            </a:r>
            <a:r>
              <a:rPr lang="ko-KR" altLang="en-US" dirty="0"/>
              <a:t>로 선별하였습니다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BE1D-D91A-4BCE-A9A9-CCFA45F80E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72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E477-9939-4FD5-97C8-4573795D0370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2D140-0EE3-498F-A4C2-92EA7F01D824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A24ED-B365-4DC3-A9A5-44967BFE9D05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FFB05-5888-4B30-BF68-CB8CBD02C1C9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2E4F-B6DB-4F15-A3B1-B5DB3BB87F8B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90B4-E1CB-4CBC-9F46-2B8FF8248D87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E8184-3C72-4EA3-92AC-0BB0F2E3DDE0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DE12-5F17-47BB-93B5-DACBE34E798F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2AE10-57CB-4B08-9AC7-8E4242861EDF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BBB2-5EDA-4AC3-8C20-DA034955219B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29E47-D5EB-464A-8206-84D7A9A566B7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263CA8C4-D8A8-44F7-8205-9D017ACA3176}" type="datetime1">
              <a:rPr lang="ko-KR" altLang="en-US" smtClean="0"/>
              <a:t>2024-03-08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그림자 속의 기둥">
            <a:extLst>
              <a:ext uri="{FF2B5EF4-FFF2-40B4-BE49-F238E27FC236}">
                <a16:creationId xmlns:a16="http://schemas.microsoft.com/office/drawing/2014/main" id="{51518B58-5267-44E2-8553-42136E02C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41"/>
          <a:stretch/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6F2477-6C04-412F-A53E-D31E25CA373C}"/>
              </a:ext>
            </a:extLst>
          </p:cNvPr>
          <p:cNvSpPr txBox="1"/>
          <p:nvPr/>
        </p:nvSpPr>
        <p:spPr>
          <a:xfrm>
            <a:off x="4257335" y="2202993"/>
            <a:ext cx="367733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150" normalizeH="0" baseline="0" noProof="0" dirty="0" err="1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스마트팩토리</a:t>
            </a:r>
            <a:endParaRPr kumimoji="0" lang="ko-KR" altLang="en-US" sz="52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9498A1-778B-4CEC-A73F-66B0CBE40C4E}"/>
              </a:ext>
            </a:extLst>
          </p:cNvPr>
          <p:cNvSpPr txBox="1"/>
          <p:nvPr/>
        </p:nvSpPr>
        <p:spPr>
          <a:xfrm>
            <a:off x="3529571" y="2891168"/>
            <a:ext cx="513286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반도체 공정 최적화</a:t>
            </a:r>
            <a:endParaRPr kumimoji="0" lang="en-US" altLang="ko-KR" sz="52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F3B8B3-ED34-4085-B378-202CFDF28BF7}"/>
              </a:ext>
            </a:extLst>
          </p:cNvPr>
          <p:cNvSpPr txBox="1"/>
          <p:nvPr/>
        </p:nvSpPr>
        <p:spPr>
          <a:xfrm>
            <a:off x="8882738" y="5232568"/>
            <a:ext cx="2547259" cy="92890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 이름 </a:t>
            </a:r>
            <a:r>
              <a:rPr lang="en-US" altLang="ko-KR" sz="16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- </a:t>
            </a:r>
            <a:r>
              <a:rPr lang="ko-KR" altLang="en-US" sz="16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다함께힘내보</a:t>
            </a:r>
            <a:r>
              <a:rPr lang="ko-KR" altLang="en-US" sz="16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조</a:t>
            </a:r>
            <a:endParaRPr lang="en-US" altLang="ko-KR" sz="16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5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리더 </a:t>
            </a:r>
            <a:r>
              <a:rPr lang="en-US" altLang="ko-KR" sz="16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– </a:t>
            </a:r>
            <a:r>
              <a:rPr lang="ko-KR" altLang="en-US" sz="16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이영철</a:t>
            </a:r>
            <a:endParaRPr lang="en-US" altLang="ko-KR" sz="16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팀원 </a:t>
            </a:r>
            <a:r>
              <a:rPr lang="en-US" altLang="ko-KR" sz="16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-  </a:t>
            </a:r>
            <a:r>
              <a:rPr lang="ko-KR" altLang="en-US" sz="16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박장훈</a:t>
            </a:r>
            <a:r>
              <a:rPr lang="en-US" altLang="ko-KR" sz="16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6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정의석</a:t>
            </a:r>
            <a:r>
              <a:rPr lang="en-US" altLang="ko-KR" sz="16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6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이석재</a:t>
            </a:r>
            <a:endParaRPr kumimoji="0" lang="ko-KR" altLang="en-US" sz="160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D4F2FF-CA29-5CA5-F573-34F48B5B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01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E1EDD-107F-1F9A-04ED-19E84A93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6957513-C10D-798E-DC0D-0A7F7A9E227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C6217F37-2049-8C40-9387-A9FACA24AC0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35A1B4-0ACB-378D-D12A-C6885D7A5105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4D3C72-9B34-ADBB-E8F3-49E6233E6BF8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A2BC0E3-80B1-7010-8B7C-601CD54BF886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CD3224-F1A1-EC5F-B3B5-A830A1C2802F}"/>
              </a:ext>
            </a:extLst>
          </p:cNvPr>
          <p:cNvSpPr txBox="1"/>
          <p:nvPr/>
        </p:nvSpPr>
        <p:spPr>
          <a:xfrm>
            <a:off x="1467042" y="880285"/>
            <a:ext cx="350408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– Feature Selection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1B080C0-31AC-9B57-0EAB-52583618A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995624"/>
              </p:ext>
            </p:extLst>
          </p:nvPr>
        </p:nvGraphicFramePr>
        <p:xfrm>
          <a:off x="831661" y="1483950"/>
          <a:ext cx="3001033" cy="426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67">
                  <a:extLst>
                    <a:ext uri="{9D8B030D-6E8A-4147-A177-3AD203B41FA5}">
                      <a16:colId xmlns:a16="http://schemas.microsoft.com/office/drawing/2014/main" val="1584816362"/>
                    </a:ext>
                  </a:extLst>
                </a:gridCol>
                <a:gridCol w="805833">
                  <a:extLst>
                    <a:ext uri="{9D8B030D-6E8A-4147-A177-3AD203B41FA5}">
                      <a16:colId xmlns:a16="http://schemas.microsoft.com/office/drawing/2014/main" val="483805289"/>
                    </a:ext>
                  </a:extLst>
                </a:gridCol>
                <a:gridCol w="805833">
                  <a:extLst>
                    <a:ext uri="{9D8B030D-6E8A-4147-A177-3AD203B41FA5}">
                      <a16:colId xmlns:a16="http://schemas.microsoft.com/office/drawing/2014/main" val="168021095"/>
                    </a:ext>
                  </a:extLst>
                </a:gridCol>
              </a:tblGrid>
              <a:tr h="382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Feature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Mean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Std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8279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Stage1_Temp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4428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Stage2_Temp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67442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Stage3_Temp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5408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Stage4_Temp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8263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Stage5_Temp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1.16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5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Stage1_humidity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39459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Stage2_humidity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72.96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619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Stage3_humidity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73.04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0440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Stage4_humidity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73.04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3.49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617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Stage5_humidity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72.98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23246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2F1D60-A378-1F33-7101-AEA3644CC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94169"/>
              </p:ext>
            </p:extLst>
          </p:nvPr>
        </p:nvGraphicFramePr>
        <p:xfrm>
          <a:off x="7976339" y="1375775"/>
          <a:ext cx="3384000" cy="472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1584816362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483805289"/>
                    </a:ext>
                  </a:extLst>
                </a:gridCol>
              </a:tblGrid>
              <a:tr h="382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Feature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Feature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8279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4428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67442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stage1_viscosity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5408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8263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5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39459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619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0440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617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23246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5484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99A727-29D0-1B0D-1FD8-D2AF4F897B03}"/>
              </a:ext>
            </a:extLst>
          </p:cNvPr>
          <p:cNvSpPr txBox="1"/>
          <p:nvPr/>
        </p:nvSpPr>
        <p:spPr>
          <a:xfrm>
            <a:off x="4083938" y="2385148"/>
            <a:ext cx="43380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dirty="0"/>
              <a:t>다른 </a:t>
            </a:r>
            <a:r>
              <a:rPr lang="en-US" altLang="ko-KR" sz="1600" dirty="0"/>
              <a:t>feature</a:t>
            </a:r>
            <a:r>
              <a:rPr lang="ko-KR" altLang="en-US" sz="1600" dirty="0"/>
              <a:t>에 비해 차이가 매우 적음</a:t>
            </a:r>
            <a:endParaRPr lang="en-US" altLang="ko-KR" sz="1600" dirty="0"/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dirty="0"/>
              <a:t>분석에 영향을 크게 끼치지 않는다</a:t>
            </a:r>
            <a:endParaRPr lang="en-US" altLang="ko-KR" sz="1600" dirty="0"/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600" dirty="0"/>
              <a:t> Temp &amp; Humidity &amp; </a:t>
            </a:r>
            <a:r>
              <a:rPr lang="ko-KR" altLang="en-US" sz="1600" dirty="0"/>
              <a:t>일부</a:t>
            </a:r>
            <a:r>
              <a:rPr lang="en-US" altLang="ko-KR" sz="1600" dirty="0"/>
              <a:t> Feature </a:t>
            </a:r>
            <a:r>
              <a:rPr lang="ko-KR" altLang="en-US" sz="1600" dirty="0"/>
              <a:t>제거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39B63B-7CAA-CB39-066A-77F9DB9FC637}"/>
              </a:ext>
            </a:extLst>
          </p:cNvPr>
          <p:cNvSpPr/>
          <p:nvPr/>
        </p:nvSpPr>
        <p:spPr>
          <a:xfrm>
            <a:off x="4776281" y="3655915"/>
            <a:ext cx="2286000" cy="701773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7DEC222-F459-4DF4-53B5-9403BAE0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6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35414" y="10688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050FFA-09C5-E1A5-33F0-624B90D1D3F2}"/>
              </a:ext>
            </a:extLst>
          </p:cNvPr>
          <p:cNvGrpSpPr/>
          <p:nvPr/>
        </p:nvGrpSpPr>
        <p:grpSpPr>
          <a:xfrm>
            <a:off x="2056203" y="2492615"/>
            <a:ext cx="625475" cy="615553"/>
            <a:chOff x="2223843" y="2415919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602DBB-6D74-4E33-AABB-5690B4DDC14E}"/>
                </a:ext>
              </a:extLst>
            </p:cNvPr>
            <p:cNvSpPr txBox="1"/>
            <p:nvPr/>
          </p:nvSpPr>
          <p:spPr>
            <a:xfrm>
              <a:off x="2268187" y="2415919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36FCC8D-8231-483F-835B-BF00CD6A2571}"/>
                </a:ext>
              </a:extLst>
            </p:cNvPr>
            <p:cNvSpPr/>
            <p:nvPr/>
          </p:nvSpPr>
          <p:spPr>
            <a:xfrm>
              <a:off x="2244808" y="282776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A2E2DE4-0000-4BD8-82BF-E236D3BD461E}"/>
                </a:ext>
              </a:extLst>
            </p:cNvPr>
            <p:cNvCxnSpPr/>
            <p:nvPr/>
          </p:nvCxnSpPr>
          <p:spPr>
            <a:xfrm>
              <a:off x="2223843" y="282776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12DCE17-9034-4790-9896-6CE83E9485C9}"/>
              </a:ext>
            </a:extLst>
          </p:cNvPr>
          <p:cNvSpPr txBox="1"/>
          <p:nvPr/>
        </p:nvSpPr>
        <p:spPr>
          <a:xfrm>
            <a:off x="2119511" y="3135852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배경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7249DA-4677-841A-3603-D9D8E0062052}"/>
              </a:ext>
            </a:extLst>
          </p:cNvPr>
          <p:cNvSpPr txBox="1"/>
          <p:nvPr/>
        </p:nvSpPr>
        <p:spPr>
          <a:xfrm>
            <a:off x="3828162" y="3135852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목표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E7FA2EF-C1D2-DE4F-BDD9-1C56CB90BD04}"/>
              </a:ext>
            </a:extLst>
          </p:cNvPr>
          <p:cNvGrpSpPr/>
          <p:nvPr/>
        </p:nvGrpSpPr>
        <p:grpSpPr>
          <a:xfrm>
            <a:off x="3764854" y="2492615"/>
            <a:ext cx="625475" cy="615553"/>
            <a:chOff x="3857222" y="2411177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F3B06-A413-429C-92BF-83D5EF2233D6}"/>
                </a:ext>
              </a:extLst>
            </p:cNvPr>
            <p:cNvSpPr txBox="1"/>
            <p:nvPr/>
          </p:nvSpPr>
          <p:spPr>
            <a:xfrm>
              <a:off x="3901566" y="2411177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04B781-B81C-4888-B7B7-65D6D1F5DF98}"/>
                </a:ext>
              </a:extLst>
            </p:cNvPr>
            <p:cNvSpPr/>
            <p:nvPr/>
          </p:nvSpPr>
          <p:spPr>
            <a:xfrm>
              <a:off x="3878187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1174D7F-B1F7-4C72-B472-80E693FB1228}"/>
                </a:ext>
              </a:extLst>
            </p:cNvPr>
            <p:cNvCxnSpPr/>
            <p:nvPr/>
          </p:nvCxnSpPr>
          <p:spPr>
            <a:xfrm>
              <a:off x="3857222" y="282302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86AA0D-E91E-9665-D889-3A4851182F15}"/>
              </a:ext>
            </a:extLst>
          </p:cNvPr>
          <p:cNvGrpSpPr/>
          <p:nvPr/>
        </p:nvGrpSpPr>
        <p:grpSpPr>
          <a:xfrm>
            <a:off x="5564902" y="2492615"/>
            <a:ext cx="625475" cy="615553"/>
            <a:chOff x="5490601" y="2411177"/>
            <a:chExt cx="625475" cy="615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F1DB5A-E77A-4BE7-8299-4B9CBAF91A96}"/>
                </a:ext>
              </a:extLst>
            </p:cNvPr>
            <p:cNvSpPr txBox="1"/>
            <p:nvPr/>
          </p:nvSpPr>
          <p:spPr>
            <a:xfrm>
              <a:off x="5520656" y="2411177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602241-DAB9-477F-A606-58EDE9391E42}"/>
                </a:ext>
              </a:extLst>
            </p:cNvPr>
            <p:cNvSpPr/>
            <p:nvPr/>
          </p:nvSpPr>
          <p:spPr>
            <a:xfrm>
              <a:off x="5511566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AC92A4-3CD0-41F3-8B0B-9A99694F4381}"/>
                </a:ext>
              </a:extLst>
            </p:cNvPr>
            <p:cNvCxnSpPr/>
            <p:nvPr/>
          </p:nvCxnSpPr>
          <p:spPr>
            <a:xfrm>
              <a:off x="5490601" y="282302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28C0667-88F6-3B95-C56C-CDD7764317BE}"/>
              </a:ext>
            </a:extLst>
          </p:cNvPr>
          <p:cNvSpPr txBox="1"/>
          <p:nvPr/>
        </p:nvSpPr>
        <p:spPr>
          <a:xfrm>
            <a:off x="5379103" y="3135852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셋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1EEFE7-6FB2-44FC-7854-772F79B177F4}"/>
              </a:ext>
            </a:extLst>
          </p:cNvPr>
          <p:cNvSpPr txBox="1"/>
          <p:nvPr/>
        </p:nvSpPr>
        <p:spPr>
          <a:xfrm>
            <a:off x="12762462" y="2985019"/>
            <a:ext cx="109119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D16E672-4569-104B-E8CA-1F00E793D6D1}"/>
              </a:ext>
            </a:extLst>
          </p:cNvPr>
          <p:cNvGrpSpPr/>
          <p:nvPr/>
        </p:nvGrpSpPr>
        <p:grpSpPr>
          <a:xfrm>
            <a:off x="7376221" y="2492615"/>
            <a:ext cx="646811" cy="615553"/>
            <a:chOff x="7543861" y="2411177"/>
            <a:chExt cx="646811" cy="6155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EE5665-C8DE-4662-B9BF-46E98EB0B88A}"/>
                </a:ext>
              </a:extLst>
            </p:cNvPr>
            <p:cNvSpPr txBox="1"/>
            <p:nvPr/>
          </p:nvSpPr>
          <p:spPr>
            <a:xfrm>
              <a:off x="7566773" y="2411177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E90CFDA-F683-4A99-8399-670C73D532FC}"/>
                </a:ext>
              </a:extLst>
            </p:cNvPr>
            <p:cNvSpPr/>
            <p:nvPr/>
          </p:nvSpPr>
          <p:spPr>
            <a:xfrm>
              <a:off x="7557683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CA34EAD-169A-4511-BA8A-6D1E5EFBCE72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61" y="2823022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4550E92-46DD-43D7-D2DA-50D3CB98B43A}"/>
              </a:ext>
            </a:extLst>
          </p:cNvPr>
          <p:cNvSpPr txBox="1"/>
          <p:nvPr/>
        </p:nvSpPr>
        <p:spPr>
          <a:xfrm>
            <a:off x="7451126" y="3135852"/>
            <a:ext cx="51012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8B46250-7AE6-37FE-680B-06FD20F8E4F0}"/>
              </a:ext>
            </a:extLst>
          </p:cNvPr>
          <p:cNvGrpSpPr/>
          <p:nvPr/>
        </p:nvGrpSpPr>
        <p:grpSpPr>
          <a:xfrm>
            <a:off x="5940926" y="3889271"/>
            <a:ext cx="646811" cy="615553"/>
            <a:chOff x="3934618" y="2766203"/>
            <a:chExt cx="646811" cy="61555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50E6E0E-14FC-D84E-748D-6D14BF653C7E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368CF70-60C2-2EC1-F7DD-B5B61958E93E}"/>
                </a:ext>
              </a:extLst>
            </p:cNvPr>
            <p:cNvSpPr/>
            <p:nvPr/>
          </p:nvSpPr>
          <p:spPr>
            <a:xfrm>
              <a:off x="3948440" y="3178048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3A7D65E-7F06-2AF5-C2AC-9F96C6B70E49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78048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455E126-24F6-61DE-56E5-3F58253E2562}"/>
              </a:ext>
            </a:extLst>
          </p:cNvPr>
          <p:cNvSpPr txBox="1"/>
          <p:nvPr/>
        </p:nvSpPr>
        <p:spPr>
          <a:xfrm>
            <a:off x="5546743" y="4472438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선정 과정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ED6EF81-3181-848A-45E0-A44CCF89BF73}"/>
              </a:ext>
            </a:extLst>
          </p:cNvPr>
          <p:cNvGrpSpPr/>
          <p:nvPr/>
        </p:nvGrpSpPr>
        <p:grpSpPr>
          <a:xfrm>
            <a:off x="7710058" y="3889271"/>
            <a:ext cx="646811" cy="618968"/>
            <a:chOff x="3934618" y="2766203"/>
            <a:chExt cx="646811" cy="61896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D71DBA-0477-A5C2-D461-578ADEA9332D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7E07CD9-BF73-FDED-23EF-187AFD95A31C}"/>
                </a:ext>
              </a:extLst>
            </p:cNvPr>
            <p:cNvSpPr/>
            <p:nvPr/>
          </p:nvSpPr>
          <p:spPr>
            <a:xfrm>
              <a:off x="3948440" y="3187379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55D3550-2BCD-24EC-7B12-77C8ED58FBE6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87379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4C91508-CF98-E13F-8AC2-032DB95AD29A}"/>
              </a:ext>
            </a:extLst>
          </p:cNvPr>
          <p:cNvSpPr txBox="1"/>
          <p:nvPr/>
        </p:nvSpPr>
        <p:spPr>
          <a:xfrm>
            <a:off x="7702279" y="4472438"/>
            <a:ext cx="75410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링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DB8B97-E46E-9FC3-AF2C-A9535AC97A84}"/>
              </a:ext>
            </a:extLst>
          </p:cNvPr>
          <p:cNvGrpSpPr/>
          <p:nvPr/>
        </p:nvGrpSpPr>
        <p:grpSpPr>
          <a:xfrm>
            <a:off x="9479190" y="3889271"/>
            <a:ext cx="646811" cy="618968"/>
            <a:chOff x="3934618" y="2766203"/>
            <a:chExt cx="646811" cy="618968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0F73F5-7D77-3DB5-3FAD-0E7B0C087CF0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07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905DBEE-B83B-2F7F-A54E-86E58812E4F2}"/>
                </a:ext>
              </a:extLst>
            </p:cNvPr>
            <p:cNvSpPr/>
            <p:nvPr/>
          </p:nvSpPr>
          <p:spPr>
            <a:xfrm>
              <a:off x="3948440" y="3187379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69F40BD-C06F-9102-8593-CA77C3060851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87379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8CADE18-9B31-7D58-81D7-AD8DE6BCFCB7}"/>
              </a:ext>
            </a:extLst>
          </p:cNvPr>
          <p:cNvSpPr txBox="1"/>
          <p:nvPr/>
        </p:nvSpPr>
        <p:spPr>
          <a:xfrm>
            <a:off x="9553165" y="4472438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</a:t>
            </a:r>
          </a:p>
        </p:txBody>
      </p:sp>
      <p:sp>
        <p:nvSpPr>
          <p:cNvPr id="103" name="슬라이드 번호 개체 틀 102">
            <a:extLst>
              <a:ext uri="{FF2B5EF4-FFF2-40B4-BE49-F238E27FC236}">
                <a16:creationId xmlns:a16="http://schemas.microsoft.com/office/drawing/2014/main" id="{6558B12C-8994-0F2E-4C8B-5011518E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1486497" y="2123956"/>
            <a:ext cx="9218999" cy="1624519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2026157" y="2307732"/>
            <a:ext cx="1728088" cy="2235214"/>
            <a:chOff x="2173794" y="2307732"/>
            <a:chExt cx="1728088" cy="223521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380864" y="4001410"/>
              <a:ext cx="1256805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데이터 분포 확인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173794" y="4326224"/>
              <a:ext cx="1728088" cy="21672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pic>
          <p:nvPicPr>
            <p:cNvPr id="3" name="그래픽 2" descr="망원경 단색으로 채워진">
              <a:extLst>
                <a:ext uri="{FF2B5EF4-FFF2-40B4-BE49-F238E27FC236}">
                  <a16:creationId xmlns:a16="http://schemas.microsoft.com/office/drawing/2014/main" id="{BC7F8EB6-8E37-4DBC-9981-12213AD4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2286" y="2655400"/>
              <a:ext cx="513953" cy="513953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914AA5-37F3-4385-9219-59008EEFFBA1}"/>
              </a:ext>
            </a:extLst>
          </p:cNvPr>
          <p:cNvGrpSpPr/>
          <p:nvPr/>
        </p:nvGrpSpPr>
        <p:grpSpPr>
          <a:xfrm>
            <a:off x="4182407" y="2307732"/>
            <a:ext cx="1728088" cy="3332950"/>
            <a:chOff x="4231619" y="2307732"/>
            <a:chExt cx="1728088" cy="33329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EC91A7C-1D6E-405F-8814-CD75614FE92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46B639-F9F7-4D39-BBA7-8845310E5C22}"/>
                </a:ext>
              </a:extLst>
            </p:cNvPr>
            <p:cNvSpPr txBox="1"/>
            <p:nvPr/>
          </p:nvSpPr>
          <p:spPr>
            <a:xfrm>
              <a:off x="4607803" y="4001410"/>
              <a:ext cx="918572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결측치</a:t>
              </a:r>
              <a:r>
                <a:rPr lang="ko-KR" altLang="en-US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 대체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1A089F-4F46-4D7E-A8EE-4A6A9FAE4322}"/>
                </a:ext>
              </a:extLst>
            </p:cNvPr>
            <p:cNvSpPr txBox="1"/>
            <p:nvPr/>
          </p:nvSpPr>
          <p:spPr>
            <a:xfrm>
              <a:off x="4231619" y="4326224"/>
              <a:ext cx="1728088" cy="1314458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Zero (0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으로 대체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)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Interpolation (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보간법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)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MICE (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다중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대치법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)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Mode (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최빈값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대체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)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Median (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중앙값 대체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)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pic>
          <p:nvPicPr>
            <p:cNvPr id="8" name="그래픽 7" descr="흑백 단색으로 채워진">
              <a:extLst>
                <a:ext uri="{FF2B5EF4-FFF2-40B4-BE49-F238E27FC236}">
                  <a16:creationId xmlns:a16="http://schemas.microsoft.com/office/drawing/2014/main" id="{57E482B9-14E7-463E-8350-20758B83D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10785" y="2640690"/>
              <a:ext cx="512605" cy="51260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6338657" y="2307732"/>
            <a:ext cx="1728088" cy="2893856"/>
            <a:chOff x="6289444" y="2307732"/>
            <a:chExt cx="1728088" cy="289385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6834743" y="4001410"/>
              <a:ext cx="580338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시각화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289444" y="4326224"/>
              <a:ext cx="1728088" cy="87536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Heatmap Corr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Feature Importance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Histogram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pic>
          <p:nvPicPr>
            <p:cNvPr id="10" name="그래픽 9" descr="블록체인 단색으로 채워진">
              <a:extLst>
                <a:ext uri="{FF2B5EF4-FFF2-40B4-BE49-F238E27FC236}">
                  <a16:creationId xmlns:a16="http://schemas.microsoft.com/office/drawing/2014/main" id="{D76CA6E6-563F-46BA-A0F4-1374171F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88518" y="2655400"/>
              <a:ext cx="472788" cy="47278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466331" y="2307732"/>
            <a:ext cx="1728088" cy="2235214"/>
            <a:chOff x="8318694" y="2307732"/>
            <a:chExt cx="1728088" cy="223521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465467" y="4001410"/>
              <a:ext cx="1434547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Feature Selection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318694" y="4326224"/>
              <a:ext cx="1728088" cy="21672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pic>
          <p:nvPicPr>
            <p:cNvPr id="12" name="그래픽 11" descr="이사회 단색으로 채워진">
              <a:extLst>
                <a:ext uri="{FF2B5EF4-FFF2-40B4-BE49-F238E27FC236}">
                  <a16:creationId xmlns:a16="http://schemas.microsoft.com/office/drawing/2014/main" id="{80848A1F-354A-4E25-ABA6-D29D513E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37684" y="2655400"/>
              <a:ext cx="490106" cy="490106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67042" y="880285"/>
            <a:ext cx="166454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 Processing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EACB53-3281-E806-E936-C6288D09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1A244300-E2B7-910C-8795-89941620674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F11B72FF-F18F-EB17-F673-970D44A0788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563115-AF79-CC3A-10A7-8D36F3AC3884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509CF1F-1FED-CD1B-7198-1A9D60C145E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D06511-7A59-19B7-4ACA-FAD7AD110ECB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03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CC43C8-6126-DEAF-BA90-47845CA2594C}"/>
              </a:ext>
            </a:extLst>
          </p:cNvPr>
          <p:cNvSpPr txBox="1"/>
          <p:nvPr/>
        </p:nvSpPr>
        <p:spPr>
          <a:xfrm>
            <a:off x="1467042" y="880285"/>
            <a:ext cx="161068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2E0E2E-6F94-4C05-8BAC-5098872A1FA6}"/>
              </a:ext>
            </a:extLst>
          </p:cNvPr>
          <p:cNvGrpSpPr/>
          <p:nvPr/>
        </p:nvGrpSpPr>
        <p:grpSpPr>
          <a:xfrm>
            <a:off x="1466854" y="1853704"/>
            <a:ext cx="9248365" cy="3410771"/>
            <a:chOff x="1466854" y="2195594"/>
            <a:chExt cx="9248365" cy="341077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E587EC2-F320-452B-0958-1E0FE8FCF7A0}"/>
                </a:ext>
              </a:extLst>
            </p:cNvPr>
            <p:cNvGrpSpPr/>
            <p:nvPr/>
          </p:nvGrpSpPr>
          <p:grpSpPr>
            <a:xfrm>
              <a:off x="1467042" y="3065820"/>
              <a:ext cx="9248177" cy="1695450"/>
              <a:chOff x="1486498" y="3228975"/>
              <a:chExt cx="8941831" cy="1695450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6C999A3-F83B-67F4-9B4F-D5CA7274A208}"/>
                  </a:ext>
                </a:extLst>
              </p:cNvPr>
              <p:cNvCxnSpPr/>
              <p:nvPr/>
            </p:nvCxnSpPr>
            <p:spPr>
              <a:xfrm flipV="1">
                <a:off x="3724275" y="435292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88D49244-24F1-F101-44D1-9F6FF4E83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6498" y="49244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133D793F-1555-4842-81AD-CCF7A62BD784}"/>
                  </a:ext>
                </a:extLst>
              </p:cNvPr>
              <p:cNvCxnSpPr/>
              <p:nvPr/>
            </p:nvCxnSpPr>
            <p:spPr>
              <a:xfrm flipV="1">
                <a:off x="5961702" y="3790950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CFCE82F-1AED-88F0-7681-3D1F8B526A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275" y="43529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BAAD49A-7828-A111-937E-D76D9DC1E361}"/>
                  </a:ext>
                </a:extLst>
              </p:cNvPr>
              <p:cNvCxnSpPr/>
              <p:nvPr/>
            </p:nvCxnSpPr>
            <p:spPr>
              <a:xfrm flipV="1">
                <a:off x="8190552" y="322897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085771D-CF40-9CBE-9612-5BB4DFD36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552" y="322897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396A7DE-19D3-3CB3-E0F7-4DD7E918FB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702" y="3790950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401C91-6B5A-862A-9271-F8875F79C952}"/>
                </a:ext>
              </a:extLst>
            </p:cNvPr>
            <p:cNvSpPr txBox="1"/>
            <p:nvPr/>
          </p:nvSpPr>
          <p:spPr>
            <a:xfrm>
              <a:off x="1466854" y="4190807"/>
              <a:ext cx="17972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분포 확인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2E2E69-39F9-1624-2E34-B863F3C3517A}"/>
                </a:ext>
              </a:extLst>
            </p:cNvPr>
            <p:cNvSpPr txBox="1"/>
            <p:nvPr/>
          </p:nvSpPr>
          <p:spPr>
            <a:xfrm>
              <a:off x="3781124" y="3618955"/>
              <a:ext cx="21836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결측치</a:t>
              </a:r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대체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46F3DE-1A1F-607D-11F6-44768E79F240}"/>
                </a:ext>
              </a:extLst>
            </p:cNvPr>
            <p:cNvSpPr txBox="1"/>
            <p:nvPr/>
          </p:nvSpPr>
          <p:spPr>
            <a:xfrm>
              <a:off x="6085679" y="3056492"/>
              <a:ext cx="1343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시각화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27A525-30EF-491C-00C8-CDB8EC13FB51}"/>
                </a:ext>
              </a:extLst>
            </p:cNvPr>
            <p:cNvSpPr txBox="1"/>
            <p:nvPr/>
          </p:nvSpPr>
          <p:spPr>
            <a:xfrm>
              <a:off x="8418880" y="2500005"/>
              <a:ext cx="20551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Para.</a:t>
              </a:r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선택</a:t>
              </a:r>
            </a:p>
          </p:txBody>
        </p:sp>
        <p:pic>
          <p:nvPicPr>
            <p:cNvPr id="27" name="그래픽 26" descr="도시 단색으로 채워진">
              <a:extLst>
                <a:ext uri="{FF2B5EF4-FFF2-40B4-BE49-F238E27FC236}">
                  <a16:creationId xmlns:a16="http://schemas.microsoft.com/office/drawing/2014/main" id="{6E86A333-13CB-72C4-70F8-52F4D6F7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2350" y="3849386"/>
              <a:ext cx="408850" cy="4088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43A6BF-323F-02C9-D40E-FE5A5C798CF6}"/>
                </a:ext>
              </a:extLst>
            </p:cNvPr>
            <p:cNvSpPr txBox="1"/>
            <p:nvPr/>
          </p:nvSpPr>
          <p:spPr>
            <a:xfrm>
              <a:off x="1675669" y="4865713"/>
              <a:ext cx="1490152" cy="7406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분포 확인을 통해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진행 과정 회의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29" name="그래픽 28" descr="도시 단색으로 채워진">
              <a:extLst>
                <a:ext uri="{FF2B5EF4-FFF2-40B4-BE49-F238E27FC236}">
                  <a16:creationId xmlns:a16="http://schemas.microsoft.com/office/drawing/2014/main" id="{DF37F4CC-16EA-9F23-D5A1-6F256D6E9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86981" y="3292899"/>
              <a:ext cx="408850" cy="4088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FC8BC0-329B-8AF7-0FC1-22AD9FE28477}"/>
                </a:ext>
              </a:extLst>
            </p:cNvPr>
            <p:cNvSpPr txBox="1"/>
            <p:nvPr/>
          </p:nvSpPr>
          <p:spPr>
            <a:xfrm>
              <a:off x="3996747" y="4301139"/>
              <a:ext cx="1166986" cy="12766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0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으로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보간법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3)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최빈값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중앙값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5) MICE (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다중대치법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</a:t>
              </a:r>
            </a:p>
          </p:txBody>
        </p:sp>
        <p:pic>
          <p:nvPicPr>
            <p:cNvPr id="31" name="그래픽 30" descr="도시 단색으로 채워진">
              <a:extLst>
                <a:ext uri="{FF2B5EF4-FFF2-40B4-BE49-F238E27FC236}">
                  <a16:creationId xmlns:a16="http://schemas.microsoft.com/office/drawing/2014/main" id="{BABB2AE1-01DB-5573-9EF0-BA87BF676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746" y="2732685"/>
              <a:ext cx="408850" cy="4088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04C5B6-2AF9-12A2-94D4-0CF49DD10F22}"/>
                </a:ext>
              </a:extLst>
            </p:cNvPr>
            <p:cNvSpPr txBox="1"/>
            <p:nvPr/>
          </p:nvSpPr>
          <p:spPr>
            <a:xfrm>
              <a:off x="6320905" y="3735411"/>
              <a:ext cx="1306127" cy="7406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Heatmap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Correalation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Feature Importance</a:t>
              </a: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3) Histogram</a:t>
              </a:r>
            </a:p>
          </p:txBody>
        </p:sp>
        <p:pic>
          <p:nvPicPr>
            <p:cNvPr id="44" name="그래픽 43" descr="도시 단색으로 채워진">
              <a:extLst>
                <a:ext uri="{FF2B5EF4-FFF2-40B4-BE49-F238E27FC236}">
                  <a16:creationId xmlns:a16="http://schemas.microsoft.com/office/drawing/2014/main" id="{396A65FC-BE8B-871B-5F76-AB546A25D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76601" y="2195594"/>
              <a:ext cx="408850" cy="40885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4D53D6-343A-31F3-BCBD-6EC5B2715A28}"/>
                </a:ext>
              </a:extLst>
            </p:cNvPr>
            <p:cNvSpPr txBox="1"/>
            <p:nvPr/>
          </p:nvSpPr>
          <p:spPr>
            <a:xfrm>
              <a:off x="8645251" y="3145974"/>
              <a:ext cx="1642437" cy="10086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불량 영향을 준다고 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판단되는 요소 출력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몇 개의 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를 사용할지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결정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C68A17E-C24E-F5A0-0BD5-928A9D944D53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947820A-0D71-77B6-CF03-5FE4F547F4F8}"/>
              </a:ext>
            </a:extLst>
          </p:cNvPr>
          <p:cNvGrpSpPr/>
          <p:nvPr/>
        </p:nvGrpSpPr>
        <p:grpSpPr>
          <a:xfrm>
            <a:off x="12351476" y="962723"/>
            <a:ext cx="1728088" cy="3332950"/>
            <a:chOff x="4231619" y="2307732"/>
            <a:chExt cx="1728088" cy="3332950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D020A9B-7A44-ACBB-AADA-2B34020561CD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20229E1-0695-03E2-2FFB-8FCDDE4C3046}"/>
                </a:ext>
              </a:extLst>
            </p:cNvPr>
            <p:cNvSpPr txBox="1"/>
            <p:nvPr/>
          </p:nvSpPr>
          <p:spPr>
            <a:xfrm>
              <a:off x="4607803" y="4001410"/>
              <a:ext cx="918572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결측치</a:t>
              </a:r>
              <a:r>
                <a:rPr lang="ko-KR" altLang="en-US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 대체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178D2A-CE16-97C5-147E-BD711D7BF1AC}"/>
                </a:ext>
              </a:extLst>
            </p:cNvPr>
            <p:cNvSpPr txBox="1"/>
            <p:nvPr/>
          </p:nvSpPr>
          <p:spPr>
            <a:xfrm>
              <a:off x="4231619" y="4326224"/>
              <a:ext cx="1728088" cy="1314458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Zero (0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으로 대체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)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Interpolation (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보간법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)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MICE (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다중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대치법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)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Mode (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최빈값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대체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)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Median (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중앙값 대체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)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pic>
          <p:nvPicPr>
            <p:cNvPr id="64" name="그래픽 63" descr="흑백 단색으로 채워진">
              <a:extLst>
                <a:ext uri="{FF2B5EF4-FFF2-40B4-BE49-F238E27FC236}">
                  <a16:creationId xmlns:a16="http://schemas.microsoft.com/office/drawing/2014/main" id="{F6E90E0E-3038-18E0-B702-73038AD02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10785" y="2640690"/>
              <a:ext cx="512605" cy="512605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EB0FF9A-E924-F720-0174-31C5176BB073}"/>
              </a:ext>
            </a:extLst>
          </p:cNvPr>
          <p:cNvGrpSpPr/>
          <p:nvPr/>
        </p:nvGrpSpPr>
        <p:grpSpPr>
          <a:xfrm>
            <a:off x="14507726" y="962723"/>
            <a:ext cx="1728088" cy="2893856"/>
            <a:chOff x="6289444" y="2307732"/>
            <a:chExt cx="1728088" cy="2893856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71BD674D-B1C0-5A72-D8C3-7349878CA54E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4EBB72-9E8D-EBB3-DA74-AB975C142DB4}"/>
                </a:ext>
              </a:extLst>
            </p:cNvPr>
            <p:cNvSpPr txBox="1"/>
            <p:nvPr/>
          </p:nvSpPr>
          <p:spPr>
            <a:xfrm>
              <a:off x="6834743" y="4001410"/>
              <a:ext cx="580338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시각화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2011F4-6941-2B1B-C00A-6561EB03185E}"/>
                </a:ext>
              </a:extLst>
            </p:cNvPr>
            <p:cNvSpPr txBox="1"/>
            <p:nvPr/>
          </p:nvSpPr>
          <p:spPr>
            <a:xfrm>
              <a:off x="6289444" y="4326224"/>
              <a:ext cx="1728088" cy="87536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Heatmap Corr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Feature Importance</a:t>
              </a:r>
            </a:p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 Histogram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pic>
          <p:nvPicPr>
            <p:cNvPr id="69" name="그래픽 68" descr="블록체인 단색으로 채워진">
              <a:extLst>
                <a:ext uri="{FF2B5EF4-FFF2-40B4-BE49-F238E27FC236}">
                  <a16:creationId xmlns:a16="http://schemas.microsoft.com/office/drawing/2014/main" id="{AE982ED6-6432-DEE0-6BC2-938769F91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88518" y="2655400"/>
              <a:ext cx="472788" cy="472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592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D19D8-B119-A8C0-2DE5-1652160AA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761A722-DA92-FE48-E543-C4E1DD1CFABA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7850E431-9ACE-3BF9-F9A5-0C6D89967448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1081BAD-0F2B-5AE0-B634-720EF8B578A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70CA04-6DC4-A347-2C94-2D30608279D8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9AECDA1-EDD9-DF5A-9E72-65ECE286C7D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E1F7EA-13D8-5BCA-F37A-417385A516A4}"/>
              </a:ext>
            </a:extLst>
          </p:cNvPr>
          <p:cNvSpPr txBox="1"/>
          <p:nvPr/>
        </p:nvSpPr>
        <p:spPr>
          <a:xfrm>
            <a:off x="1467042" y="880285"/>
            <a:ext cx="329736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– </a:t>
            </a: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분포 확인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E9228-C39F-E9DB-2774-48438355DB89}"/>
              </a:ext>
            </a:extLst>
          </p:cNvPr>
          <p:cNvSpPr txBox="1"/>
          <p:nvPr/>
        </p:nvSpPr>
        <p:spPr>
          <a:xfrm>
            <a:off x="9519994" y="5909635"/>
            <a:ext cx="1616006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Stage1 Box plot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FFFE8-A88C-0BFC-82F7-6C7644DD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5B92C9-51D6-6003-E0F7-356EC181339F}"/>
              </a:ext>
            </a:extLst>
          </p:cNvPr>
          <p:cNvGrpSpPr/>
          <p:nvPr/>
        </p:nvGrpSpPr>
        <p:grpSpPr>
          <a:xfrm>
            <a:off x="1056000" y="1484915"/>
            <a:ext cx="5040000" cy="4255200"/>
            <a:chOff x="1056000" y="1484915"/>
            <a:chExt cx="10080000" cy="42552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61363A3-6BF6-5464-24F8-81EF86EB5A9D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0" y="1484915"/>
              <a:ext cx="10080000" cy="42552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AB8985-36B6-628D-37B0-D33E34EC6537}"/>
                </a:ext>
              </a:extLst>
            </p:cNvPr>
            <p:cNvSpPr/>
            <p:nvPr/>
          </p:nvSpPr>
          <p:spPr>
            <a:xfrm>
              <a:off x="6367346" y="1973766"/>
              <a:ext cx="1148575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7422AE-DF6B-771C-672A-061DCDE775CA}"/>
                </a:ext>
              </a:extLst>
            </p:cNvPr>
            <p:cNvSpPr/>
            <p:nvPr/>
          </p:nvSpPr>
          <p:spPr>
            <a:xfrm>
              <a:off x="5163014" y="1973765"/>
              <a:ext cx="1148575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40CF4E-94A7-8991-C8B8-51C1E69B0C0A}"/>
              </a:ext>
            </a:extLst>
          </p:cNvPr>
          <p:cNvGrpSpPr/>
          <p:nvPr/>
        </p:nvGrpSpPr>
        <p:grpSpPr>
          <a:xfrm>
            <a:off x="6123877" y="1483393"/>
            <a:ext cx="5487703" cy="4255369"/>
            <a:chOff x="1056000" y="1483950"/>
            <a:chExt cx="10080000" cy="42553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300894-52AA-26CF-6570-9277206C00E4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0" y="1483950"/>
              <a:ext cx="10080000" cy="425536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1AB66A-40B1-F967-A9F8-9DB94AB49A66}"/>
                </a:ext>
              </a:extLst>
            </p:cNvPr>
            <p:cNvSpPr/>
            <p:nvPr/>
          </p:nvSpPr>
          <p:spPr>
            <a:xfrm>
              <a:off x="3992135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748B0F-2840-7870-4024-085C87166D50}"/>
                </a:ext>
              </a:extLst>
            </p:cNvPr>
            <p:cNvSpPr/>
            <p:nvPr/>
          </p:nvSpPr>
          <p:spPr>
            <a:xfrm>
              <a:off x="5151862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800E1E-5AB6-565D-EF2A-F70DC2C398BB}"/>
                </a:ext>
              </a:extLst>
            </p:cNvPr>
            <p:cNvSpPr/>
            <p:nvPr/>
          </p:nvSpPr>
          <p:spPr>
            <a:xfrm>
              <a:off x="6311589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50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1FAC9C-8763-7547-2599-F6C637CDE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0ADA8AE-1305-1E61-617F-E1A07364BEE5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1E01EAFD-8AF5-2664-D18C-4BBE31AD1FAB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6790D3C-12C8-FDA2-EC89-5B2B5D1E3B00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8370BA-79D1-B9D6-FA6B-7DC39028164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0C10477-5908-564F-B850-AB26AE03AB6E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F4EC0E-4060-C6F8-08CD-A39CCB2E30BD}"/>
              </a:ext>
            </a:extLst>
          </p:cNvPr>
          <p:cNvSpPr txBox="1"/>
          <p:nvPr/>
        </p:nvSpPr>
        <p:spPr>
          <a:xfrm>
            <a:off x="1467042" y="880285"/>
            <a:ext cx="285365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– </a:t>
            </a:r>
            <a:r>
              <a:rPr kumimoji="0" lang="ko-KR" altLang="en-US" sz="1800" b="0" i="0" u="none" strike="noStrike" kern="1200" cap="none" spc="-8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결측치</a:t>
            </a: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대체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A4B65A-B0A1-A81B-5A6E-B5AF1CF0EF8C}"/>
              </a:ext>
            </a:extLst>
          </p:cNvPr>
          <p:cNvSpPr txBox="1"/>
          <p:nvPr/>
        </p:nvSpPr>
        <p:spPr>
          <a:xfrm>
            <a:off x="793435" y="4539332"/>
            <a:ext cx="105206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*MICE, Multiple Imputation by Chained Equations : </a:t>
            </a:r>
            <a:r>
              <a:rPr lang="ko-KR" altLang="en-US" b="1" dirty="0"/>
              <a:t>다른 변수 간의 상관관계 고려하여 </a:t>
            </a:r>
            <a:r>
              <a:rPr lang="ko-KR" altLang="en-US" b="1" dirty="0" err="1"/>
              <a:t>결측치</a:t>
            </a:r>
            <a:r>
              <a:rPr lang="ko-KR" altLang="en-US" b="1" dirty="0"/>
              <a:t> 대체</a:t>
            </a:r>
            <a:endParaRPr lang="en-US" altLang="ko-KR" b="1" dirty="0"/>
          </a:p>
          <a:p>
            <a:r>
              <a:rPr lang="en-US" altLang="ko-KR" sz="1400" dirty="0"/>
              <a:t>-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여러 </a:t>
            </a:r>
            <a:r>
              <a:rPr lang="ko-KR" altLang="en-US" sz="1400" dirty="0" err="1"/>
              <a:t>결측치</a:t>
            </a:r>
            <a:r>
              <a:rPr lang="ko-KR" altLang="en-US" sz="1400" dirty="0"/>
              <a:t> 대치 세트를 만듦</a:t>
            </a:r>
            <a:endParaRPr lang="en-US" altLang="ko-KR" sz="1400" dirty="0"/>
          </a:p>
          <a:p>
            <a:r>
              <a:rPr lang="en-US" altLang="ko-KR" sz="1400" dirty="0"/>
              <a:t>- with </a:t>
            </a:r>
            <a:r>
              <a:rPr lang="ko-KR" altLang="en-US" sz="1400" dirty="0"/>
              <a:t>함수로 특정 통계 모델링 수행</a:t>
            </a:r>
            <a:endParaRPr lang="en-US" altLang="ko-KR" sz="1400" dirty="0"/>
          </a:p>
          <a:p>
            <a:r>
              <a:rPr lang="en-US" altLang="ko-KR" sz="1400" dirty="0"/>
              <a:t>- pool </a:t>
            </a:r>
            <a:r>
              <a:rPr lang="ko-KR" altLang="en-US" sz="1400" dirty="0"/>
              <a:t>함수로 생성한 </a:t>
            </a:r>
            <a:r>
              <a:rPr lang="en-US" altLang="ko-KR" sz="1400" dirty="0"/>
              <a:t>m</a:t>
            </a:r>
            <a:r>
              <a:rPr lang="ko-KR" altLang="en-US" sz="1400" dirty="0"/>
              <a:t>개의 대치세트를 평균하여 </a:t>
            </a:r>
            <a:r>
              <a:rPr lang="ko-KR" altLang="en-US" sz="1400" dirty="0" err="1"/>
              <a:t>결측값</a:t>
            </a:r>
            <a:r>
              <a:rPr lang="ko-KR" altLang="en-US" sz="1400" dirty="0"/>
              <a:t> 도출</a:t>
            </a:r>
            <a:endParaRPr lang="en-US" altLang="ko-KR" sz="1400" dirty="0"/>
          </a:p>
        </p:txBody>
      </p:sp>
      <p:sp>
        <p:nvSpPr>
          <p:cNvPr id="56" name="슬라이드 번호 개체 틀 55">
            <a:extLst>
              <a:ext uri="{FF2B5EF4-FFF2-40B4-BE49-F238E27FC236}">
                <a16:creationId xmlns:a16="http://schemas.microsoft.com/office/drawing/2014/main" id="{97C5F107-47B5-9EA4-FCD4-AD64EF94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9" name="table">
            <a:extLst>
              <a:ext uri="{FF2B5EF4-FFF2-40B4-BE49-F238E27FC236}">
                <a16:creationId xmlns:a16="http://schemas.microsoft.com/office/drawing/2014/main" id="{4EF0C93C-B755-00A8-1EB0-BE152BA1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19" y="1408403"/>
            <a:ext cx="1396224" cy="2984492"/>
          </a:xfrm>
          <a:prstGeom prst="rect">
            <a:avLst/>
          </a:prstGeom>
        </p:spPr>
      </p:pic>
      <p:pic>
        <p:nvPicPr>
          <p:cNvPr id="10" name="table">
            <a:extLst>
              <a:ext uri="{FF2B5EF4-FFF2-40B4-BE49-F238E27FC236}">
                <a16:creationId xmlns:a16="http://schemas.microsoft.com/office/drawing/2014/main" id="{E3516FFD-66D0-76BC-E6FE-E5EDA5534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580" y="1408403"/>
            <a:ext cx="1396224" cy="2984492"/>
          </a:xfrm>
          <a:prstGeom prst="rect">
            <a:avLst/>
          </a:prstGeom>
        </p:spPr>
      </p:pic>
      <p:pic>
        <p:nvPicPr>
          <p:cNvPr id="11" name="table">
            <a:extLst>
              <a:ext uri="{FF2B5EF4-FFF2-40B4-BE49-F238E27FC236}">
                <a16:creationId xmlns:a16="http://schemas.microsoft.com/office/drawing/2014/main" id="{0DC2CC61-34DF-86AB-363C-86CB5232D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413" y="1408403"/>
            <a:ext cx="1396224" cy="2984492"/>
          </a:xfrm>
          <a:prstGeom prst="rect">
            <a:avLst/>
          </a:prstGeom>
        </p:spPr>
      </p:pic>
      <p:pic>
        <p:nvPicPr>
          <p:cNvPr id="12" name="table">
            <a:extLst>
              <a:ext uri="{FF2B5EF4-FFF2-40B4-BE49-F238E27FC236}">
                <a16:creationId xmlns:a16="http://schemas.microsoft.com/office/drawing/2014/main" id="{B4954FA0-678F-E509-CBD2-A42D92D6E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246" y="1381768"/>
            <a:ext cx="1396224" cy="2984492"/>
          </a:xfrm>
          <a:prstGeom prst="rect">
            <a:avLst/>
          </a:prstGeom>
        </p:spPr>
      </p:pic>
      <p:pic>
        <p:nvPicPr>
          <p:cNvPr id="13" name="table">
            <a:extLst>
              <a:ext uri="{FF2B5EF4-FFF2-40B4-BE49-F238E27FC236}">
                <a16:creationId xmlns:a16="http://schemas.microsoft.com/office/drawing/2014/main" id="{168DC66E-A3FA-9E9E-35DE-711397F73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079" y="1381768"/>
            <a:ext cx="1396224" cy="2984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DCC2C4-0ACB-7B4D-9335-AB4B260FB0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33" y="1396424"/>
            <a:ext cx="3373388" cy="29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7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96F002-553F-15BD-D383-F37D11DBF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2C9A07C6-734F-BEDC-9284-04F79C2FA1B1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68CE7931-1BE0-94EA-C91A-F1C5745EDC7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44914-A0D8-DF3F-6998-310B644649F5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406926-6B24-3646-7F37-A4573B82592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2FA00D8-7E54-F12D-6280-32DC51D3425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E1B5BF-3CCD-5AB4-B2D1-BDAD7B18DFB0}"/>
              </a:ext>
            </a:extLst>
          </p:cNvPr>
          <p:cNvSpPr txBox="1"/>
          <p:nvPr/>
        </p:nvSpPr>
        <p:spPr>
          <a:xfrm>
            <a:off x="1467042" y="880285"/>
            <a:ext cx="3732226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– Feature Importance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E61A38-5A5C-7827-3762-57E0B916184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84" y="1483436"/>
            <a:ext cx="5040000" cy="39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8C27FC-31ED-C1DA-49FE-75CA9AAA04B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08" y="1429503"/>
            <a:ext cx="5040000" cy="39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7CE03-CBF2-01AB-D800-9664255BF7C0}"/>
              </a:ext>
            </a:extLst>
          </p:cNvPr>
          <p:cNvSpPr txBox="1"/>
          <p:nvPr/>
        </p:nvSpPr>
        <p:spPr>
          <a:xfrm>
            <a:off x="2876093" y="5714698"/>
            <a:ext cx="306595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개별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Feature Importance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473A0-BE76-13FB-39F9-CFB107420424}"/>
              </a:ext>
            </a:extLst>
          </p:cNvPr>
          <p:cNvSpPr txBox="1"/>
          <p:nvPr/>
        </p:nvSpPr>
        <p:spPr>
          <a:xfrm>
            <a:off x="8796846" y="5729118"/>
            <a:ext cx="247906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전체 </a:t>
            </a: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Importance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501B23-0402-556D-7975-432DB570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02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E3049-D626-9DF6-9E0B-8411E212D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293E530B-4BC2-70E9-58F7-12058DCEE3F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B860F191-0FFC-732A-9ACC-A0DEF5FFE8A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5EDFE1-1900-7BC8-8F74-034CCCEBA314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C8358F-2EAF-A9ED-83AD-FB2BEDFD6119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9348256-64B9-B80E-6A86-6187025037D8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B46EBB-F140-CDA4-E1EE-EB096F9E054E}"/>
              </a:ext>
            </a:extLst>
          </p:cNvPr>
          <p:cNvSpPr txBox="1"/>
          <p:nvPr/>
        </p:nvSpPr>
        <p:spPr>
          <a:xfrm>
            <a:off x="1467042" y="880285"/>
            <a:ext cx="268232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-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Heatmap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CBBC3-3CB2-9693-0F2C-1881D3A5B26A}"/>
              </a:ext>
            </a:extLst>
          </p:cNvPr>
          <p:cNvSpPr txBox="1"/>
          <p:nvPr/>
        </p:nvSpPr>
        <p:spPr>
          <a:xfrm>
            <a:off x="1021406" y="4361661"/>
            <a:ext cx="218738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정상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간 상관관계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EF14B-2ED6-4DAB-15AC-318C21C51709}"/>
              </a:ext>
            </a:extLst>
          </p:cNvPr>
          <p:cNvSpPr txBox="1"/>
          <p:nvPr/>
        </p:nvSpPr>
        <p:spPr>
          <a:xfrm>
            <a:off x="5831565" y="918368"/>
            <a:ext cx="194500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상관관계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8E936F-9A34-AB95-FAA2-55F49DA5D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6" y="1269801"/>
            <a:ext cx="6755166" cy="291358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0DE1A8-72C1-4394-6AE1-E9160309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B7E04E-7B92-69B5-5674-6526015B2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088" y="2585228"/>
            <a:ext cx="5333339" cy="3371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7B716-973F-C110-8154-40E50A8B5E49}"/>
              </a:ext>
            </a:extLst>
          </p:cNvPr>
          <p:cNvSpPr txBox="1"/>
          <p:nvPr/>
        </p:nvSpPr>
        <p:spPr>
          <a:xfrm>
            <a:off x="8136433" y="2144906"/>
            <a:ext cx="330499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해당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정상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-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상관관계 차이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44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30AEF-4D12-D80D-121C-FD28E94A2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240A634D-EE99-5C81-B960-89993348F7F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91DD4BE8-385F-FB31-8C50-D219F59C13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16AF56-1A87-C4A5-2C60-33333F9A41CF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7EF5BC0-54C0-A42A-6F0D-FCB67929AD48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F07D837-DD06-062E-AEC4-126198FD0500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CC0DD5-8FC9-174D-E9E2-C6EE4E86A9B3}"/>
              </a:ext>
            </a:extLst>
          </p:cNvPr>
          <p:cNvSpPr txBox="1"/>
          <p:nvPr/>
        </p:nvSpPr>
        <p:spPr>
          <a:xfrm>
            <a:off x="1467042" y="880285"/>
            <a:ext cx="278408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-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Histogram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4C8E5-841C-F477-B2DE-5A817C12897D}"/>
              </a:ext>
            </a:extLst>
          </p:cNvPr>
          <p:cNvSpPr txBox="1"/>
          <p:nvPr/>
        </p:nvSpPr>
        <p:spPr>
          <a:xfrm>
            <a:off x="7006028" y="5884121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히스토그램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66041-8ED2-8CA8-4F14-2BE6A56D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593971-577B-D814-58A8-72C68D86DAB8}"/>
              </a:ext>
            </a:extLst>
          </p:cNvPr>
          <p:cNvGrpSpPr/>
          <p:nvPr/>
        </p:nvGrpSpPr>
        <p:grpSpPr>
          <a:xfrm>
            <a:off x="727149" y="1353497"/>
            <a:ext cx="7321978" cy="4367575"/>
            <a:chOff x="727148" y="1353497"/>
            <a:chExt cx="10741761" cy="43675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EE99819-4B48-A25C-8C75-DE473D355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48" y="1353497"/>
              <a:ext cx="10741761" cy="436757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E0986B-CB5E-28E4-E588-698A14D6D567}"/>
                </a:ext>
              </a:extLst>
            </p:cNvPr>
            <p:cNvSpPr/>
            <p:nvPr/>
          </p:nvSpPr>
          <p:spPr>
            <a:xfrm>
              <a:off x="833718" y="3489512"/>
              <a:ext cx="2595282" cy="2171700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A0BA5E6-6B00-5A13-58FC-30E7FCE2951C}"/>
                </a:ext>
              </a:extLst>
            </p:cNvPr>
            <p:cNvSpPr/>
            <p:nvPr/>
          </p:nvSpPr>
          <p:spPr>
            <a:xfrm>
              <a:off x="8758518" y="1365584"/>
              <a:ext cx="2595282" cy="2171700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082066E-1E2E-0D4B-60C7-7FCA30474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69" y="1341222"/>
            <a:ext cx="3343084" cy="4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28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871</Words>
  <Application>Microsoft Office PowerPoint</Application>
  <PresentationFormat>와이드스크린</PresentationFormat>
  <Paragraphs>215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Noto Sans KR Medium</vt:lpstr>
      <vt:lpstr>맑은 고딕</vt:lpstr>
      <vt:lpstr>Noto Sans KR Regular</vt:lpstr>
      <vt:lpstr>Arial</vt:lpstr>
      <vt:lpstr>Noto Sans KR Bold</vt:lpstr>
      <vt:lpstr>Noto Sans KR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박장훈</cp:lastModifiedBy>
  <cp:revision>89</cp:revision>
  <dcterms:created xsi:type="dcterms:W3CDTF">2021-02-04T01:39:12Z</dcterms:created>
  <dcterms:modified xsi:type="dcterms:W3CDTF">2024-03-08T02:00:13Z</dcterms:modified>
</cp:coreProperties>
</file>